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645"/>
  </p:normalViewPr>
  <p:slideViewPr>
    <p:cSldViewPr snapToGrid="0" snapToObjects="1">
      <p:cViewPr varScale="1">
        <p:scale>
          <a:sx n="113" d="100"/>
          <a:sy n="113" d="100"/>
        </p:scale>
        <p:origin x="10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5D3E7-6C9D-0F47-9946-A74F6A0C3C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34E6B1-4821-3147-8E8C-860C579A17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C2D38-4602-8047-B72E-427E2D930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A7ECA-2ACC-E849-B328-48A1E8503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D22E3-629D-CA4F-9CAB-44F2AA8F2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1ABA484-3322-DB46-90A0-6A59B75C80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82300" y="0"/>
            <a:ext cx="1409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960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A8FD9-168A-E049-8027-0043F0E91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F9E8E7-DB56-0244-9683-EA0D99AA90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4E247-A838-4F45-9291-855A872CF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40E04-F932-0443-BF2B-0A342A840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4EE59-D15A-BF4E-A59F-D0FEAC843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3743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FD5E49-78CA-4247-9584-D40DB8FE88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D9001-BCD7-4A4A-9A75-629C41522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C62A5-D6A1-F349-8208-5B7A6CAD6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82080-CDBA-B74C-AA38-028D6F45E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80D14-1FAF-D444-BF4C-BE86FCFB8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0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6617C-0A26-9A48-AF44-782B9DCD2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0675C-7910-DC45-8CBE-5A2151B14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2CC16-9B66-7A41-B12B-7EBB2362D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1D776-EA1E-A944-A36F-712548E66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21E54-9656-B04F-B160-3D3CC5393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BB6F9B-B0F1-5849-8A42-D03B8B548A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82300" y="0"/>
            <a:ext cx="14097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716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47B7D-D288-D94F-B1BA-DE01C9563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7F7D0-0569-084C-97EF-FD39BBC4C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EA06A-53C4-8E43-8DFA-E4FC86C25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564CE-8ACC-5149-B856-5C224A640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8E7EF-A78F-3142-A1B1-DB63C68FD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299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0B81B-52AE-E24F-9817-CAFF1E555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B0271-75E1-F34B-AD80-79E173991A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C85CA6-7220-024D-8F78-48DCDDA439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9B7332-6044-0F46-9EFE-8794385FB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18EC8A-BFB8-0E49-9FAB-87CA0EF74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2B0B12-79E6-A54B-96D2-BC0D95613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318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983B3-989A-D040-A990-2746C945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3872AE-7739-E24A-9460-F119B018A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12DCA7-1357-4F46-AAE2-50046067E1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63CA98-2889-954C-B195-651CA48F0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89533A-C97F-FD43-9330-5514F88E62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1EFBC4-4FF4-B14F-AB4B-C8CA667C2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F81EEC-A1AF-6446-8A8C-5135BAF8E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258C28-BEDF-BE44-A341-93023BE6F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766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7AD70-93B7-E34C-82F7-E544CECE5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438148-CB8E-A242-933A-52232EC2B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8AFF5A-38CE-1E4F-94A5-A6C824604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41E08F-C9DB-854A-BC6F-17BEAA36A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9302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0BA1BC-A72D-8D48-9A1B-1F75E57EA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11E7C3-87EC-B349-A19B-F36A9A48B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7FF7AF-2F6A-9C4E-8964-E12080999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877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32F81-777A-724E-BA98-61654EEF5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87CC3-64ED-4D4C-862D-D99061F46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6407A-25BE-854A-8FF5-07C943DD1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14004F-B91F-954D-83F5-490452F3B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5CEBB5-EEBF-6E40-B02E-2F99D37F9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F77184-62A8-6C47-A83F-5BA2521B8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877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7848F-37AF-8146-9E3F-71F116CB1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7D775F-B6B9-8948-ADB9-6A00601C3A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FFA86D-0D28-B449-9659-87003325B2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F64FA-48CE-4445-B74C-F3759D79E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7C609-A3FB-0E44-902E-F688C4EBE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9EA99-42C8-5F4E-B290-D77090D07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8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5A7571-4E3E-034E-8424-931DE00FA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37BE4-18E2-2F4A-9663-313E5900A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F6B1C-1065-8D4F-84D5-6D7555FF10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C773B-E7D4-DA4B-B648-D56451E6C407}" type="datetimeFigureOut">
              <a:rPr lang="en-US" smtClean="0"/>
              <a:t>4/22/20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33020-2773-B748-958F-5538532BB2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D5ECE-EBB4-F044-B98D-10E0BC6EB6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AB764F-9EC7-0949-A501-2A87E5F8E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uirkyCort/ev3dev-sim" TargetMode="External"/><Relationship Id="rId2" Type="http://schemas.openxmlformats.org/officeDocument/2006/relationships/hyperlink" Target="https://www.aposteriori.com.sg/Ev3devSim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innovationOUtside/nbev3devsi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useful-demos/simple-robot-simulator-review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bInLabUJI/Webots-Docker" TargetMode="External"/><Relationship Id="rId2" Type="http://schemas.openxmlformats.org/officeDocument/2006/relationships/hyperlink" Target="https://robotbenchmark.net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4714-CBC8-7C47-98CC-A1E72FD5DE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Robotics at a Distance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DE04BD-C812-344F-8C7D-70ADB4DE1BAD}"/>
              </a:ext>
            </a:extLst>
          </p:cNvPr>
          <p:cNvSpPr txBox="1"/>
          <p:nvPr/>
        </p:nvSpPr>
        <p:spPr>
          <a:xfrm>
            <a:off x="2687782" y="3816928"/>
            <a:ext cx="808753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Tony Hirst</a:t>
            </a:r>
          </a:p>
          <a:p>
            <a:r>
              <a:rPr lang="en-US" sz="2800" dirty="0"/>
              <a:t>Computing and Communications, The Open University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79749B-7F51-F74B-B212-8943A9345A12}"/>
              </a:ext>
            </a:extLst>
          </p:cNvPr>
          <p:cNvSpPr/>
          <p:nvPr/>
        </p:nvSpPr>
        <p:spPr>
          <a:xfrm>
            <a:off x="5676844" y="5508889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2800" i="1" dirty="0" err="1"/>
              <a:t>blog.ouseful.info</a:t>
            </a:r>
            <a:endParaRPr lang="en-US" sz="2800" i="1" dirty="0"/>
          </a:p>
          <a:p>
            <a:pPr algn="r"/>
            <a:r>
              <a:rPr lang="en-US" sz="2800" i="1" dirty="0" err="1"/>
              <a:t>github.com</a:t>
            </a:r>
            <a:r>
              <a:rPr lang="en-US" sz="2800" i="1" dirty="0"/>
              <a:t>/</a:t>
            </a:r>
            <a:r>
              <a:rPr lang="en-US" sz="2800" i="1" dirty="0" err="1"/>
              <a:t>innovationOUtside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357359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85C0773-4D46-F34B-9570-F9FFB4862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346" y="-1"/>
            <a:ext cx="11564654" cy="653934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69D016-D15E-7F4C-B4C4-FD19C3CB620F}"/>
              </a:ext>
            </a:extLst>
          </p:cNvPr>
          <p:cNvSpPr/>
          <p:nvPr/>
        </p:nvSpPr>
        <p:spPr>
          <a:xfrm rot="16200000">
            <a:off x="-3136612" y="3136611"/>
            <a:ext cx="6857999" cy="584775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r>
              <a:rPr lang="en-GB" sz="3200" dirty="0" err="1">
                <a:solidFill>
                  <a:schemeClr val="bg1"/>
                </a:solidFill>
              </a:rPr>
              <a:t>github.com</a:t>
            </a:r>
            <a:r>
              <a:rPr lang="en-GB" sz="3200" dirty="0">
                <a:solidFill>
                  <a:schemeClr val="bg1"/>
                </a:solidFill>
              </a:rPr>
              <a:t>/RobInLabUJI/WebotsLab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696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37CE1-CAAD-9D49-8063-F0E01910C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My Watchlist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0256F-4CE5-4B4D-BC14-571A3BEDA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ev3devsim – lightweight, simple as possible</a:t>
            </a:r>
          </a:p>
          <a:p>
            <a:pPr lvl="1"/>
            <a:r>
              <a:rPr lang="en-US" dirty="0"/>
              <a:t>Simple 2D simulator (browser based / JS / Skulpt)</a:t>
            </a:r>
          </a:p>
          <a:p>
            <a:pPr lvl="1"/>
            <a:r>
              <a:rPr lang="en-US" dirty="0"/>
              <a:t>Runs ev3dev Python (Lego EV3 compatible)</a:t>
            </a:r>
          </a:p>
          <a:p>
            <a:pPr lvl="1"/>
            <a:r>
              <a:rPr lang="en-US" dirty="0"/>
              <a:t>Runs in browser</a:t>
            </a:r>
          </a:p>
          <a:p>
            <a:pPr lvl="1"/>
            <a:r>
              <a:rPr lang="en-US" dirty="0">
                <a:hlinkClick r:id="rId2"/>
              </a:rPr>
              <a:t>Standalone demo</a:t>
            </a:r>
            <a:r>
              <a:rPr lang="en-US" dirty="0"/>
              <a:t>, [</a:t>
            </a:r>
            <a:r>
              <a:rPr lang="en-US" dirty="0">
                <a:hlinkClick r:id="rId3"/>
              </a:rPr>
              <a:t>repo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WIP – </a:t>
            </a:r>
            <a:r>
              <a:rPr lang="en-US" dirty="0" err="1"/>
              <a:t>Jupyter</a:t>
            </a:r>
            <a:r>
              <a:rPr lang="en-US" dirty="0"/>
              <a:t> </a:t>
            </a:r>
            <a:r>
              <a:rPr lang="en-US" dirty="0" err="1"/>
              <a:t>ipywidget</a:t>
            </a:r>
            <a:r>
              <a:rPr lang="en-US" dirty="0"/>
              <a:t> [</a:t>
            </a:r>
            <a:r>
              <a:rPr lang="en-US" dirty="0">
                <a:hlinkClick r:id="rId4"/>
              </a:rPr>
              <a:t>nbev3devsim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2495489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CA4A30-413C-5842-ACE6-C1F0971BB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477" y="6528"/>
            <a:ext cx="6243523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5CAA8E-BFB2-BF4D-B30F-3B49EDCF90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500" y="0"/>
            <a:ext cx="5375672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67D2975-16B2-B840-BD84-96076899C40C}"/>
              </a:ext>
            </a:extLst>
          </p:cNvPr>
          <p:cNvSpPr/>
          <p:nvPr/>
        </p:nvSpPr>
        <p:spPr>
          <a:xfrm rot="16200000">
            <a:off x="-3164126" y="3170654"/>
            <a:ext cx="6851471" cy="523220"/>
          </a:xfrm>
          <a:prstGeom prst="rect">
            <a:avLst/>
          </a:prstGeom>
          <a:solidFill>
            <a:schemeClr val="accent5"/>
          </a:solidFill>
        </p:spPr>
        <p:txBody>
          <a:bodyPr wrap="square" lIns="9000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github.com/innovationOUtside/nbev3devsim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5859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4EFEC-FBAF-8B48-B7C5-7F3EA36B2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and 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ACCC0-F703-B34B-8BBB-A82187520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Remote Robot Labs</a:t>
            </a:r>
          </a:p>
          <a:p>
            <a:r>
              <a:rPr lang="en-US" dirty="0"/>
              <a:t>Robot Simulators / Simulated Activities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See also: </a:t>
            </a:r>
            <a:r>
              <a:rPr lang="en-US" dirty="0">
                <a:hlinkClick r:id="rId2"/>
              </a:rPr>
              <a:t>simple-robot-simulator-review</a:t>
            </a:r>
            <a:endParaRPr lang="en-US" dirty="0"/>
          </a:p>
          <a:p>
            <a:pPr marL="0" indent="0">
              <a:buNone/>
            </a:pPr>
            <a:endParaRPr lang="en-GB" sz="1400"/>
          </a:p>
          <a:p>
            <a:pPr marL="0" indent="0">
              <a:buNone/>
            </a:pPr>
            <a:r>
              <a:rPr lang="en-GB" sz="1400"/>
              <a:t>https</a:t>
            </a:r>
            <a:r>
              <a:rPr lang="en-GB" sz="1400" dirty="0"/>
              <a:t>://github.com/ouseful-demos/simple-robot-simulator-review</a:t>
            </a: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67BD91-12FB-8D45-9A1D-05702C19678A}"/>
              </a:ext>
            </a:extLst>
          </p:cNvPr>
          <p:cNvSpPr txBox="1"/>
          <p:nvPr/>
        </p:nvSpPr>
        <p:spPr>
          <a:xfrm>
            <a:off x="6953956" y="40188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73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811C7-4CDB-9940-84BD-4760917B1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Remote Robot Labs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5560F-DF44-8843-903C-295DE6C619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Student logs in to a remote laboratory</a:t>
            </a:r>
          </a:p>
          <a:p>
            <a:pPr marL="0" indent="0">
              <a:buNone/>
            </a:pPr>
            <a:r>
              <a:rPr lang="en-US" dirty="0"/>
              <a:t>Lab provides one or more video feeds onto:</a:t>
            </a:r>
          </a:p>
          <a:p>
            <a:pPr lvl="1"/>
            <a:r>
              <a:rPr lang="en-US" dirty="0"/>
              <a:t>mobile robot in a robot arena</a:t>
            </a:r>
          </a:p>
          <a:p>
            <a:pPr lvl="1"/>
            <a:r>
              <a:rPr lang="en-US" dirty="0"/>
              <a:t>static robot (</a:t>
            </a:r>
            <a:r>
              <a:rPr lang="en-US" dirty="0" err="1"/>
              <a:t>eg</a:t>
            </a:r>
            <a:r>
              <a:rPr lang="en-US" dirty="0"/>
              <a:t> Baxter) on a workbench</a:t>
            </a:r>
          </a:p>
          <a:p>
            <a:pPr marL="0" indent="0">
              <a:buNone/>
            </a:pPr>
            <a:r>
              <a:rPr lang="en-US" dirty="0"/>
              <a:t>Student connects to robot and runs robot control program</a:t>
            </a:r>
          </a:p>
          <a:p>
            <a:pPr marL="0" indent="0">
              <a:buNone/>
            </a:pPr>
            <a:r>
              <a:rPr lang="en-US" dirty="0"/>
              <a:t>Student collects telemetry data and watches video feed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Available off the shelf? </a:t>
            </a:r>
            <a:r>
              <a:rPr lang="en-US" b="1" dirty="0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515331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277E8-126F-B542-8548-11EFA48DF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 Simulators / Simulated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1A359-03CD-214A-A91E-723AE545D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Workflow:</a:t>
            </a:r>
          </a:p>
          <a:p>
            <a:pPr lvl="1"/>
            <a:r>
              <a:rPr lang="en-US" dirty="0"/>
              <a:t>connect to simulator;</a:t>
            </a:r>
          </a:p>
          <a:p>
            <a:pPr lvl="1"/>
            <a:r>
              <a:rPr lang="en-US" dirty="0"/>
              <a:t>runs robot control </a:t>
            </a:r>
            <a:r>
              <a:rPr lang="en-US" dirty="0" err="1"/>
              <a:t>programme</a:t>
            </a:r>
            <a:r>
              <a:rPr lang="en-US" dirty="0"/>
              <a:t>;</a:t>
            </a:r>
          </a:p>
          <a:p>
            <a:pPr lvl="1"/>
            <a:r>
              <a:rPr lang="en-US" dirty="0"/>
              <a:t>collects telemetry, and</a:t>
            </a:r>
          </a:p>
          <a:p>
            <a:pPr lvl="1"/>
            <a:r>
              <a:rPr lang="en-US" dirty="0"/>
              <a:t>Watches resulting robot </a:t>
            </a:r>
            <a:r>
              <a:rPr lang="en-US" dirty="0" err="1"/>
              <a:t>behaviour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So how does that work in practice?</a:t>
            </a:r>
          </a:p>
        </p:txBody>
      </p:sp>
    </p:spTree>
    <p:extLst>
      <p:ext uri="{BB962C8B-B14F-4D97-AF65-F5344CB8AC3E}">
        <p14:creationId xmlns:p14="http://schemas.microsoft.com/office/powerpoint/2010/main" val="3592817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B85C3-E421-274D-8A77-BE553825E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Does The Simulator Run?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C31CE-BDEB-B043-8968-3D0BF02BE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Student’s local machine</a:t>
            </a:r>
          </a:p>
          <a:p>
            <a:pPr lvl="1"/>
            <a:r>
              <a:rPr lang="en-US" dirty="0"/>
              <a:t>Ease of software installation</a:t>
            </a:r>
          </a:p>
          <a:p>
            <a:pPr lvl="1"/>
            <a:r>
              <a:rPr lang="en-US" dirty="0"/>
              <a:t>Download size (connectivity)</a:t>
            </a:r>
          </a:p>
          <a:p>
            <a:pPr lvl="1"/>
            <a:r>
              <a:rPr lang="en-US" dirty="0"/>
              <a:t>Disk requirements (GB)</a:t>
            </a:r>
          </a:p>
          <a:p>
            <a:pPr lvl="1"/>
            <a:r>
              <a:rPr lang="en-US" dirty="0"/>
              <a:t>RAM / memory requirements (GB)</a:t>
            </a:r>
          </a:p>
          <a:p>
            <a:pPr lvl="1"/>
            <a:r>
              <a:rPr lang="en-US" dirty="0"/>
              <a:t>GPU requirements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Remotely hosted</a:t>
            </a:r>
          </a:p>
          <a:p>
            <a:pPr lvl="1"/>
            <a:r>
              <a:rPr lang="en-US" dirty="0"/>
              <a:t>Provided by institution</a:t>
            </a:r>
          </a:p>
          <a:p>
            <a:pPr lvl="1"/>
            <a:r>
              <a:rPr lang="en-US" dirty="0"/>
              <a:t>Self-hosted (Resource requirements? Installation? Access?</a:t>
            </a:r>
          </a:p>
        </p:txBody>
      </p:sp>
    </p:spTree>
    <p:extLst>
      <p:ext uri="{BB962C8B-B14F-4D97-AF65-F5344CB8AC3E}">
        <p14:creationId xmlns:p14="http://schemas.microsoft.com/office/powerpoint/2010/main" val="2726412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CAF4E-88EE-D74F-896B-F58FBBC58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Simulator 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0D608-90DB-FF40-BE83-D691A7669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How is the simulator UI published?</a:t>
            </a:r>
          </a:p>
          <a:p>
            <a:pPr lvl="1"/>
            <a:r>
              <a:rPr lang="en-US" dirty="0"/>
              <a:t>Browser based?</a:t>
            </a:r>
          </a:p>
          <a:p>
            <a:pPr lvl="1"/>
            <a:r>
              <a:rPr lang="en-US" dirty="0"/>
              <a:t>Desktop application?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For remote access desktop applications, require remote desktop provision, either via:</a:t>
            </a:r>
          </a:p>
          <a:p>
            <a:pPr lvl="1"/>
            <a:r>
              <a:rPr lang="en-US" dirty="0"/>
              <a:t>Browser based remote desktop (</a:t>
            </a:r>
            <a:r>
              <a:rPr lang="en-US" dirty="0" err="1"/>
              <a:t>eg</a:t>
            </a:r>
            <a:r>
              <a:rPr lang="en-US" dirty="0"/>
              <a:t> </a:t>
            </a:r>
            <a:r>
              <a:rPr lang="en-US" dirty="0" err="1"/>
              <a:t>novnc</a:t>
            </a:r>
            <a:r>
              <a:rPr lang="en-US" dirty="0"/>
              <a:t>, </a:t>
            </a:r>
            <a:r>
              <a:rPr lang="en-US" dirty="0" err="1"/>
              <a:t>xpra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Remote desktop protocols (</a:t>
            </a:r>
            <a:r>
              <a:rPr lang="en-US" dirty="0" err="1"/>
              <a:t>eg</a:t>
            </a:r>
            <a:r>
              <a:rPr lang="en-US" dirty="0"/>
              <a:t> RDP) connected to via desktop client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352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93D46-F606-8742-A71D-B2E1AB667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43751-8F20-4B4B-8A71-1F54B2A03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Support to date for installing and running robot control platforms and simulators SUCKS.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want students to spend as much time as possible running robot </a:t>
            </a:r>
            <a:r>
              <a:rPr lang="en-US" dirty="0" err="1"/>
              <a:t>programmes</a:t>
            </a:r>
            <a:endParaRPr lang="en-US" dirty="0"/>
          </a:p>
          <a:p>
            <a:pPr marL="0" indent="0" algn="ctr">
              <a:buNone/>
            </a:pPr>
            <a:r>
              <a:rPr lang="en-US" b="1" dirty="0"/>
              <a:t>NOT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Engaging in technically complex, time-consuming, once only, software installation, commissioning, and maintenance.</a:t>
            </a:r>
          </a:p>
        </p:txBody>
      </p:sp>
    </p:spTree>
    <p:extLst>
      <p:ext uri="{BB962C8B-B14F-4D97-AF65-F5344CB8AC3E}">
        <p14:creationId xmlns:p14="http://schemas.microsoft.com/office/powerpoint/2010/main" val="883367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BCE48-0D37-1C45-BF09-94F90182C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Opportunities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74A46-55C8-6E4B-A264-4107BF784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Infrastructure</a:t>
            </a:r>
          </a:p>
          <a:p>
            <a:r>
              <a:rPr lang="en-US" dirty="0"/>
              <a:t>Clear guidance on how to set up:</a:t>
            </a:r>
          </a:p>
          <a:p>
            <a:pPr lvl="1"/>
            <a:r>
              <a:rPr lang="en-US" dirty="0"/>
              <a:t>Personal remote hardware infrastructure</a:t>
            </a:r>
          </a:p>
          <a:p>
            <a:pPr lvl="1"/>
            <a:r>
              <a:rPr lang="en-US" dirty="0"/>
              <a:t>Personal remote access tools</a:t>
            </a:r>
          </a:p>
          <a:p>
            <a:pPr lvl="1"/>
            <a:r>
              <a:rPr lang="en-US" dirty="0"/>
              <a:t>Appropriate institutionally hosted multi-user environments</a:t>
            </a:r>
          </a:p>
          <a:p>
            <a:r>
              <a:rPr lang="en-US" dirty="0"/>
              <a:t>Off-the-Shelf environments providing:</a:t>
            </a:r>
          </a:p>
          <a:p>
            <a:pPr lvl="1"/>
            <a:r>
              <a:rPr lang="en-US" dirty="0"/>
              <a:t>Robot programming environment</a:t>
            </a:r>
          </a:p>
          <a:p>
            <a:pPr lvl="1"/>
            <a:r>
              <a:rPr lang="en-US" dirty="0"/>
              <a:t>Robot simulator</a:t>
            </a:r>
          </a:p>
          <a:p>
            <a:pPr lvl="1"/>
            <a:r>
              <a:rPr lang="en-US" dirty="0"/>
              <a:t>(Virtual desktop to run desktop robot simulator)</a:t>
            </a:r>
          </a:p>
          <a:p>
            <a:r>
              <a:rPr lang="en-US" dirty="0"/>
              <a:t>Clear guidance on how to install and run off-the-shelf environments</a:t>
            </a:r>
          </a:p>
          <a:p>
            <a:pPr lvl="1"/>
            <a:r>
              <a:rPr lang="en-US" dirty="0"/>
              <a:t>On personal local infrastructure</a:t>
            </a:r>
          </a:p>
          <a:p>
            <a:pPr lvl="1"/>
            <a:r>
              <a:rPr lang="en-US" dirty="0"/>
              <a:t>On remote infrastructure</a:t>
            </a:r>
          </a:p>
          <a:p>
            <a:pPr lvl="1"/>
            <a:r>
              <a:rPr lang="en-US" dirty="0"/>
              <a:t>In institutional multi-user environment</a:t>
            </a:r>
          </a:p>
        </p:txBody>
      </p:sp>
    </p:spTree>
    <p:extLst>
      <p:ext uri="{BB962C8B-B14F-4D97-AF65-F5344CB8AC3E}">
        <p14:creationId xmlns:p14="http://schemas.microsoft.com/office/powerpoint/2010/main" val="341770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5257F-B2F1-E540-80CB-B1DDFDDC7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 My Watchlist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D0143-4596-4B40-86CE-8B6705052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/>
              <a:t>Webots</a:t>
            </a:r>
            <a:r>
              <a:rPr lang="en-US" b="1" dirty="0"/>
              <a:t> – fully featured, “industry strength”</a:t>
            </a:r>
          </a:p>
          <a:p>
            <a:pPr lvl="1"/>
            <a:r>
              <a:rPr lang="en-US" dirty="0"/>
              <a:t>Apache 2.0 license</a:t>
            </a:r>
          </a:p>
          <a:p>
            <a:pPr lvl="1"/>
            <a:r>
              <a:rPr lang="en-US" dirty="0"/>
              <a:t>3D simulator with wide range of robot modules</a:t>
            </a:r>
          </a:p>
          <a:p>
            <a:pPr lvl="1"/>
            <a:r>
              <a:rPr lang="en-US" dirty="0"/>
              <a:t>Browser based UI</a:t>
            </a:r>
          </a:p>
          <a:p>
            <a:pPr lvl="1"/>
            <a:r>
              <a:rPr lang="en-US" dirty="0"/>
              <a:t>ROS compatible</a:t>
            </a:r>
          </a:p>
          <a:p>
            <a:pPr lvl="1"/>
            <a:r>
              <a:rPr lang="en-US" dirty="0"/>
              <a:t>Local desktop use BUT ideally requires a GPU and a reasonable spec machine</a:t>
            </a:r>
          </a:p>
          <a:p>
            <a:pPr lvl="1"/>
            <a:r>
              <a:rPr lang="en-US" dirty="0"/>
              <a:t>Local and Remote operation (e.g. free minimal resource online hosted service at </a:t>
            </a:r>
            <a:r>
              <a:rPr lang="en-GB" dirty="0">
                <a:hlinkClick r:id="rId2"/>
              </a:rPr>
              <a:t>robotbenchmark.net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Docker container WIP</a:t>
            </a:r>
          </a:p>
          <a:p>
            <a:pPr lvl="2"/>
            <a:r>
              <a:rPr lang="en-US" dirty="0"/>
              <a:t>Programming from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lvl="2"/>
            <a:r>
              <a:rPr lang="en-US" dirty="0"/>
              <a:t>Accessed via a browser</a:t>
            </a:r>
          </a:p>
          <a:p>
            <a:pPr lvl="2"/>
            <a:r>
              <a:rPr lang="en-GB" dirty="0">
                <a:hlinkClick r:id="rId3"/>
              </a:rPr>
              <a:t>https://github.com/RobInLabUJI/Webots-Docker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1957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2624</TotalTime>
  <Words>489</Words>
  <Application>Microsoft Macintosh PowerPoint</Application>
  <PresentationFormat>Widescreen</PresentationFormat>
  <Paragraphs>92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Robotics at a Distance</vt:lpstr>
      <vt:lpstr>Challenges and Opportunities</vt:lpstr>
      <vt:lpstr>Remote Robot Labs</vt:lpstr>
      <vt:lpstr>Robot Simulators / Simulated Activities</vt:lpstr>
      <vt:lpstr>Where Does The Simulator Run?</vt:lpstr>
      <vt:lpstr>Simulator UI</vt:lpstr>
      <vt:lpstr>Challenges</vt:lpstr>
      <vt:lpstr>Opportunities</vt:lpstr>
      <vt:lpstr>On My Watchlist (1)</vt:lpstr>
      <vt:lpstr>PowerPoint Presentation</vt:lpstr>
      <vt:lpstr>On My Watchlist (2)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Robotics at a Distance</dc:title>
  <dc:creator>Tony.Hirst</dc:creator>
  <cp:lastModifiedBy>Tony.Hirst</cp:lastModifiedBy>
  <cp:revision>12</cp:revision>
  <dcterms:created xsi:type="dcterms:W3CDTF">2020-04-06T09:52:31Z</dcterms:created>
  <dcterms:modified xsi:type="dcterms:W3CDTF">2020-04-22T13:34:23Z</dcterms:modified>
</cp:coreProperties>
</file>

<file path=docProps/thumbnail.jpeg>
</file>